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9CDD-A946-4B22-8037-8FB7B5E74924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FA-CE24-4F13-B25E-9C9AE7AB3EF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9CDD-A946-4B22-8037-8FB7B5E74924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FA-CE24-4F13-B25E-9C9AE7AB3E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9CDD-A946-4B22-8037-8FB7B5E74924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FA-CE24-4F13-B25E-9C9AE7AB3E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9CDD-A946-4B22-8037-8FB7B5E74924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FA-CE24-4F13-B25E-9C9AE7AB3E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9CDD-A946-4B22-8037-8FB7B5E74924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FA-CE24-4F13-B25E-9C9AE7AB3EF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9CDD-A946-4B22-8037-8FB7B5E74924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FA-CE24-4F13-B25E-9C9AE7AB3E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9CDD-A946-4B22-8037-8FB7B5E74924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FA-CE24-4F13-B25E-9C9AE7AB3E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9CDD-A946-4B22-8037-8FB7B5E74924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FA-CE24-4F13-B25E-9C9AE7AB3E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9CDD-A946-4B22-8037-8FB7B5E74924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FA-CE24-4F13-B25E-9C9AE7AB3E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9CDD-A946-4B22-8037-8FB7B5E74924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FA-CE24-4F13-B25E-9C9AE7AB3E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9CDD-A946-4B22-8037-8FB7B5E74924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CB88FA-CE24-4F13-B25E-9C9AE7AB3EF1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1A9CDD-A946-4B22-8037-8FB7B5E74924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CB88FA-CE24-4F13-B25E-9C9AE7AB3EF1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Orgaanstelsels b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Skelet en spieren</a:t>
            </a:r>
          </a:p>
        </p:txBody>
      </p:sp>
      <p:pic>
        <p:nvPicPr>
          <p:cNvPr id="18944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063"/>
            <a:ext cx="1801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8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4" descr="Buigzaamheid van de ruggengra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0"/>
            <a:ext cx="19113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Anatomie en fysiologie</a:t>
            </a:r>
          </a:p>
        </p:txBody>
      </p:sp>
      <p:sp>
        <p:nvSpPr>
          <p:cNvPr id="197636" name="Rectangle 5"/>
          <p:cNvSpPr>
            <a:spLocks noChangeArrowheads="1"/>
          </p:cNvSpPr>
          <p:nvPr/>
        </p:nvSpPr>
        <p:spPr bwMode="auto">
          <a:xfrm>
            <a:off x="2902605" y="1947734"/>
            <a:ext cx="66407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nl-NL" altLang="nl-NL" dirty="0">
                <a:solidFill>
                  <a:schemeClr val="tx2"/>
                </a:solidFill>
                <a:latin typeface="Tahoma" pitchFamily="34" charset="0"/>
              </a:rPr>
              <a:t>Halswervels (7 botten)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nl-NL" altLang="nl-NL" dirty="0">
                <a:solidFill>
                  <a:schemeClr val="tx2"/>
                </a:solidFill>
                <a:latin typeface="Tahoma" pitchFamily="34" charset="0"/>
              </a:rPr>
              <a:t>Borstwervels (12 botten)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nl-NL" altLang="nl-NL" dirty="0">
                <a:solidFill>
                  <a:schemeClr val="tx2"/>
                </a:solidFill>
                <a:latin typeface="Tahoma" pitchFamily="34" charset="0"/>
              </a:rPr>
              <a:t>Lendenwervels (5 botten)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nl-NL" altLang="nl-NL" dirty="0">
                <a:solidFill>
                  <a:schemeClr val="tx2"/>
                </a:solidFill>
                <a:latin typeface="Tahoma" pitchFamily="34" charset="0"/>
              </a:rPr>
              <a:t>Heiligbeen (5 vergroeide botten)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nl-NL" altLang="nl-NL" dirty="0">
                <a:solidFill>
                  <a:schemeClr val="tx2"/>
                </a:solidFill>
                <a:latin typeface="Tahoma" pitchFamily="34" charset="0"/>
              </a:rPr>
              <a:t>Staartbeen (4 vergroeide botten) 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887788" y="476250"/>
            <a:ext cx="5256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l-NL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wervelkolom</a:t>
            </a:r>
          </a:p>
        </p:txBody>
      </p:sp>
    </p:spTree>
    <p:extLst>
      <p:ext uri="{BB962C8B-B14F-4D97-AF65-F5344CB8AC3E}">
        <p14:creationId xmlns:p14="http://schemas.microsoft.com/office/powerpoint/2010/main" val="6734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mtClean="0"/>
              <a:t>Krommingen in de wervelkolom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2400" dirty="0" smtClean="0"/>
              <a:t>Lordose = een kromming naar voren, in hals en lendengebied</a:t>
            </a:r>
          </a:p>
          <a:p>
            <a:pPr eaLnBrk="1" hangingPunct="1">
              <a:defRPr/>
            </a:pPr>
            <a:r>
              <a:rPr lang="nl-NL" sz="2400" dirty="0" err="1" smtClean="0"/>
              <a:t>Kyfose</a:t>
            </a:r>
            <a:r>
              <a:rPr lang="nl-NL" sz="2400" dirty="0" smtClean="0"/>
              <a:t> = een kromming naar achteren, borstgebied</a:t>
            </a:r>
          </a:p>
          <a:p>
            <a:pPr eaLnBrk="1" hangingPunct="1">
              <a:defRPr/>
            </a:pPr>
            <a:r>
              <a:rPr lang="nl-NL" sz="2400" dirty="0" smtClean="0"/>
              <a:t>Scoliose = een onnatuurlijke zijwaartse kromming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Anatomie en fysiologie</a:t>
            </a:r>
          </a:p>
        </p:txBody>
      </p:sp>
      <p:pic>
        <p:nvPicPr>
          <p:cNvPr id="198661" name="Picture 4" descr="scoliose01_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84538"/>
            <a:ext cx="42957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l">
              <a:defRPr/>
            </a:pPr>
            <a:r>
              <a:rPr lang="nl-NL" dirty="0" smtClean="0"/>
              <a:t>Hernia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600200"/>
            <a:ext cx="3816548" cy="453072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nl-NL" sz="2400" dirty="0" smtClean="0"/>
              <a:t>Tussen de wervels zitten </a:t>
            </a:r>
            <a:r>
              <a:rPr lang="nl-NL" sz="2400" dirty="0" err="1" smtClean="0"/>
              <a:t>tussen-wervelschijven</a:t>
            </a:r>
            <a:r>
              <a:rPr lang="nl-NL" sz="2400" dirty="0" smtClean="0"/>
              <a:t>. Als deze uitstulpen door verkeerde beweging of overbelasting kunnen ze gaan uitstulpen. Ze komen dan tegen de zenuwen en/of </a:t>
            </a:r>
            <a:r>
              <a:rPr lang="nl-NL" sz="2400" dirty="0" err="1" smtClean="0"/>
              <a:t>ruggemerg</a:t>
            </a:r>
            <a:r>
              <a:rPr lang="nl-NL" sz="2400" dirty="0" smtClean="0"/>
              <a:t> aan. Dat doet PIJN!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nl-NL" sz="2400" dirty="0" smtClean="0"/>
              <a:t>Dit heet een </a:t>
            </a:r>
            <a:r>
              <a:rPr lang="nl-NL" sz="2800" b="1" u="sng" dirty="0" smtClean="0"/>
              <a:t>hernia.</a:t>
            </a:r>
            <a:endParaRPr lang="nl-NL" sz="2800" b="1" u="sng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Anatomie en fysiologie</a:t>
            </a:r>
            <a:endParaRPr lang="nl-NL"/>
          </a:p>
        </p:txBody>
      </p:sp>
      <p:pic>
        <p:nvPicPr>
          <p:cNvPr id="1996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5004048" cy="50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3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altLang="nl-NL" smtClean="0"/>
              <a:t>Spieren (640 !!) </a:t>
            </a:r>
          </a:p>
        </p:txBody>
      </p:sp>
      <p:pic>
        <p:nvPicPr>
          <p:cNvPr id="200707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6250"/>
            <a:ext cx="3810000" cy="2520950"/>
          </a:xfrm>
        </p:spPr>
      </p:pic>
      <p:sp>
        <p:nvSpPr>
          <p:cNvPr id="8196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 smtClean="0">
                <a:solidFill>
                  <a:schemeClr val="accent1">
                    <a:lumMod val="50000"/>
                  </a:schemeClr>
                </a:solidFill>
              </a:rPr>
              <a:t>Functies van skeletspieren:</a:t>
            </a:r>
          </a:p>
          <a:p>
            <a:pPr lvl="1">
              <a:defRPr/>
            </a:pPr>
            <a:r>
              <a:rPr lang="nl-NL" altLang="nl-NL" b="1" dirty="0" smtClean="0">
                <a:solidFill>
                  <a:schemeClr val="accent1">
                    <a:lumMod val="50000"/>
                  </a:schemeClr>
                </a:solidFill>
              </a:rPr>
              <a:t>Beweging</a:t>
            </a:r>
          </a:p>
          <a:p>
            <a:pPr lvl="1">
              <a:defRPr/>
            </a:pPr>
            <a:r>
              <a:rPr lang="nl-NL" altLang="nl-NL" b="1" dirty="0" smtClean="0">
                <a:solidFill>
                  <a:schemeClr val="accent1">
                    <a:lumMod val="50000"/>
                  </a:schemeClr>
                </a:solidFill>
              </a:rPr>
              <a:t>Handhaven houding</a:t>
            </a:r>
          </a:p>
          <a:p>
            <a:pPr lvl="1">
              <a:defRPr/>
            </a:pPr>
            <a:r>
              <a:rPr lang="nl-NL" altLang="nl-NL" b="1" dirty="0" smtClean="0">
                <a:solidFill>
                  <a:schemeClr val="accent1">
                    <a:lumMod val="50000"/>
                  </a:schemeClr>
                </a:solidFill>
              </a:rPr>
              <a:t>Ondersteuning</a:t>
            </a:r>
          </a:p>
          <a:p>
            <a:pPr lvl="1">
              <a:defRPr/>
            </a:pPr>
            <a:r>
              <a:rPr lang="nl-NL" altLang="nl-NL" b="1" dirty="0" smtClean="0">
                <a:solidFill>
                  <a:schemeClr val="accent1">
                    <a:lumMod val="50000"/>
                  </a:schemeClr>
                </a:solidFill>
              </a:rPr>
              <a:t>Bescherming</a:t>
            </a:r>
          </a:p>
          <a:p>
            <a:pPr lvl="1">
              <a:defRPr/>
            </a:pPr>
            <a:r>
              <a:rPr lang="nl-NL" altLang="nl-NL" b="1" dirty="0" smtClean="0">
                <a:solidFill>
                  <a:schemeClr val="accent1">
                    <a:lumMod val="50000"/>
                  </a:schemeClr>
                </a:solidFill>
              </a:rPr>
              <a:t>Verwarming </a:t>
            </a:r>
          </a:p>
        </p:txBody>
      </p:sp>
      <p:pic>
        <p:nvPicPr>
          <p:cNvPr id="200709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063"/>
            <a:ext cx="1801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195513" y="3429000"/>
            <a:ext cx="2592387" cy="2085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De spieren wegen ongeveer de helft van je hele gewicht</a:t>
            </a:r>
          </a:p>
          <a:p>
            <a:pPr>
              <a:lnSpc>
                <a:spcPct val="90000"/>
              </a:lnSpc>
              <a:defRPr/>
            </a:pP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Ze zitten overal, aan het skelet en in de huid en de organen</a:t>
            </a:r>
          </a:p>
          <a:p>
            <a:pPr>
              <a:lnSpc>
                <a:spcPct val="90000"/>
              </a:lnSpc>
              <a:defRPr/>
            </a:pP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We hebben meer dan 600 spieren.</a:t>
            </a:r>
          </a:p>
        </p:txBody>
      </p:sp>
    </p:spTree>
    <p:extLst>
      <p:ext uri="{BB962C8B-B14F-4D97-AF65-F5344CB8AC3E}">
        <p14:creationId xmlns:p14="http://schemas.microsoft.com/office/powerpoint/2010/main" val="35771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el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1341438"/>
          </a:xfrm>
        </p:spPr>
        <p:txBody>
          <a:bodyPr/>
          <a:lstStyle/>
          <a:p>
            <a:pPr algn="r"/>
            <a:r>
              <a:rPr lang="nl-NL" altLang="nl-NL" smtClean="0"/>
              <a:t>Spieropbouw</a:t>
            </a:r>
          </a:p>
        </p:txBody>
      </p:sp>
      <p:pic>
        <p:nvPicPr>
          <p:cNvPr id="201731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" y="3500852"/>
            <a:ext cx="4038600" cy="2485982"/>
          </a:xfrm>
        </p:spPr>
      </p:pic>
      <p:sp>
        <p:nvSpPr>
          <p:cNvPr id="201732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altLang="nl-NL" dirty="0" smtClean="0"/>
              <a:t>Gezonde spieren groeien door bewegen.</a:t>
            </a:r>
          </a:p>
          <a:p>
            <a:r>
              <a:rPr lang="nl-NL" altLang="nl-NL" dirty="0" smtClean="0"/>
              <a:t>Spiermassa neemt af door ‘niets’ doen, tot wel 350 gram/ 14 dagen.</a:t>
            </a:r>
          </a:p>
          <a:p>
            <a:r>
              <a:rPr lang="nl-NL" altLang="nl-NL" dirty="0" smtClean="0"/>
              <a:t>Bewegen voor ouderen is dus gezond.</a:t>
            </a:r>
          </a:p>
        </p:txBody>
      </p:sp>
      <p:pic>
        <p:nvPicPr>
          <p:cNvPr id="201733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063"/>
            <a:ext cx="1801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" y="9939"/>
            <a:ext cx="381635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8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mtClean="0"/>
              <a:t>Spannen en ontspannen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sz="2400" dirty="0" smtClean="0"/>
              <a:t>Een spier die </a:t>
            </a:r>
            <a:r>
              <a:rPr lang="nl-NL" sz="2400" dirty="0" smtClean="0"/>
              <a:t>zich spant </a:t>
            </a:r>
            <a:r>
              <a:rPr lang="nl-NL" sz="2400" dirty="0" smtClean="0"/>
              <a:t>wordt korter en dikker. Bij het korter worden trekt de spier aan de lichaamsdelen waaraan hij bevestigd is.</a:t>
            </a:r>
          </a:p>
          <a:p>
            <a:pPr eaLnBrk="1" hangingPunct="1">
              <a:defRPr/>
            </a:pPr>
            <a:r>
              <a:rPr lang="nl-NL" sz="2400" dirty="0" smtClean="0"/>
              <a:t>Spieren kunnen alleen trekken, niet duwen</a:t>
            </a:r>
          </a:p>
          <a:p>
            <a:pPr eaLnBrk="1" hangingPunct="1">
              <a:defRPr/>
            </a:pPr>
            <a:r>
              <a:rPr lang="nl-NL" sz="2400" dirty="0" smtClean="0"/>
              <a:t>Spieren die ontspannen worden slap en lang</a:t>
            </a:r>
          </a:p>
          <a:p>
            <a:pPr eaLnBrk="1" hangingPunct="1">
              <a:defRPr/>
            </a:pPr>
            <a:r>
              <a:rPr lang="nl-NL" sz="2400" dirty="0" smtClean="0"/>
              <a:t>Spieren die de tegenovergestelde functie hebben (de een trekt samen, de ander ontspant) heten ANTAGONISTEN (bv biceps en </a:t>
            </a:r>
            <a:r>
              <a:rPr lang="nl-NL" sz="2400" dirty="0" err="1" smtClean="0"/>
              <a:t>triceps</a:t>
            </a:r>
            <a:r>
              <a:rPr lang="nl-NL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10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mtClean="0"/>
              <a:t>Werking spierweefsel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l-NL" smtClean="0"/>
              <a:t>Afwisselend samentrekken – ontspannen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mtClean="0"/>
              <a:t>Spieren zijn verbonden met </a:t>
            </a:r>
            <a:r>
              <a:rPr lang="nl-NL" u="sng" smtClean="0"/>
              <a:t>zenuwen</a:t>
            </a:r>
            <a:r>
              <a:rPr lang="nl-NL" smtClean="0">
                <a:sym typeface="Wingdings" pitchFamily="2" charset="2"/>
              </a:rPr>
              <a:t> prikkels geven tot samentrekken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mtClean="0">
                <a:sym typeface="Wingdings" pitchFamily="2" charset="2"/>
              </a:rPr>
              <a:t>Samengetrokken spier: korter, dikker, bepaalde spanning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u="sng" smtClean="0">
                <a:sym typeface="Wingdings" pitchFamily="2" charset="2"/>
              </a:rPr>
              <a:t>Spiertonus</a:t>
            </a:r>
            <a:r>
              <a:rPr lang="nl-NL" smtClean="0">
                <a:sym typeface="Wingdings" pitchFamily="2" charset="2"/>
              </a:rPr>
              <a:t>: ook spier in rust heeft bepaalde spanning (houding handhaven)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u="sng" smtClean="0">
                <a:sym typeface="Wingdings" pitchFamily="2" charset="2"/>
              </a:rPr>
              <a:t>Bloedvaten</a:t>
            </a:r>
            <a:r>
              <a:rPr lang="nl-NL" smtClean="0">
                <a:sym typeface="Wingdings" pitchFamily="2" charset="2"/>
              </a:rPr>
              <a:t> in de spier voeren zuurstof (verbranding) aan en afvalstoffen af</a:t>
            </a:r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8090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050"/>
            <a:ext cx="8229600" cy="3135313"/>
          </a:xfrm>
        </p:spPr>
        <p:txBody>
          <a:bodyPr/>
          <a:lstStyle/>
          <a:p>
            <a:pPr eaLnBrk="1" hangingPunct="1">
              <a:defRPr/>
            </a:pPr>
            <a:r>
              <a:rPr lang="nl-NL" sz="2400" dirty="0" smtClean="0"/>
              <a:t>Spieratrofie = verzwakken/verdunnen van spierweefsel tgv bedrust, zenuwziekte en/of spierziekte</a:t>
            </a:r>
          </a:p>
          <a:p>
            <a:pPr eaLnBrk="1" hangingPunct="1">
              <a:defRPr/>
            </a:pPr>
            <a:r>
              <a:rPr lang="nl-NL" sz="2400" dirty="0" smtClean="0"/>
              <a:t>Contracturen=verkeerde/dwang stand van gewrichten, </a:t>
            </a:r>
            <a:r>
              <a:rPr lang="nl-NL" sz="2400" dirty="0" err="1" smtClean="0"/>
              <a:t>bijv</a:t>
            </a:r>
            <a:r>
              <a:rPr lang="nl-NL" sz="2400" dirty="0" smtClean="0"/>
              <a:t> door verkorting van spieren als gevolg van stilliggen </a:t>
            </a:r>
            <a:r>
              <a:rPr lang="nl-NL" sz="2400" dirty="0" err="1" smtClean="0"/>
              <a:t>e.d</a:t>
            </a:r>
            <a:endParaRPr lang="nl-NL" sz="2400" dirty="0" smtClean="0"/>
          </a:p>
        </p:txBody>
      </p:sp>
      <p:sp>
        <p:nvSpPr>
          <p:cNvPr id="204803" name="Tekstvak 1"/>
          <p:cNvSpPr txBox="1">
            <a:spLocks noChangeArrowheads="1"/>
          </p:cNvSpPr>
          <p:nvPr/>
        </p:nvSpPr>
        <p:spPr bwMode="auto">
          <a:xfrm>
            <a:off x="250825" y="115888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4000">
                <a:latin typeface="Times New Roman" pitchFamily="18" charset="0"/>
              </a:rPr>
              <a:t>Problemen met spieren</a:t>
            </a:r>
          </a:p>
        </p:txBody>
      </p:sp>
      <p:pic>
        <p:nvPicPr>
          <p:cNvPr id="20480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32138"/>
            <a:ext cx="338931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565400"/>
            <a:ext cx="35020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9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Stofwisselingsniveau</a:t>
            </a:r>
          </a:p>
        </p:txBody>
      </p:sp>
      <p:pic>
        <p:nvPicPr>
          <p:cNvPr id="205827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29" y="1920875"/>
            <a:ext cx="1667141" cy="4433888"/>
          </a:xfrm>
        </p:spPr>
      </p:pic>
      <p:sp>
        <p:nvSpPr>
          <p:cNvPr id="205828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altLang="nl-NL" smtClean="0"/>
              <a:t>Het stofwisselingsniveau van de spieren is hoog.</a:t>
            </a:r>
          </a:p>
          <a:p>
            <a:r>
              <a:rPr lang="nl-NL" altLang="nl-NL" smtClean="0"/>
              <a:t>Dit levert lichaamswarmte op.</a:t>
            </a:r>
          </a:p>
          <a:p>
            <a:r>
              <a:rPr lang="nl-NL" altLang="nl-NL" smtClean="0"/>
              <a:t>Gegeten eiwitten zijn 5 uur na consumptie ingebouwd in de spieren.</a:t>
            </a:r>
          </a:p>
        </p:txBody>
      </p:sp>
      <p:pic>
        <p:nvPicPr>
          <p:cNvPr id="205829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063"/>
            <a:ext cx="1801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Stevigheid en beweging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Skelet en spieren</a:t>
            </a:r>
          </a:p>
        </p:txBody>
      </p:sp>
      <p:pic>
        <p:nvPicPr>
          <p:cNvPr id="18944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063"/>
            <a:ext cx="1801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Skelet</a:t>
            </a:r>
          </a:p>
        </p:txBody>
      </p:sp>
      <p:pic>
        <p:nvPicPr>
          <p:cNvPr id="190467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709069"/>
            <a:ext cx="2743200" cy="2857500"/>
          </a:xfrm>
        </p:spPr>
      </p:pic>
      <p:sp>
        <p:nvSpPr>
          <p:cNvPr id="190468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altLang="nl-NL" smtClean="0"/>
              <a:t>Ondersteuning</a:t>
            </a:r>
          </a:p>
          <a:p>
            <a:r>
              <a:rPr lang="nl-NL" altLang="nl-NL" smtClean="0"/>
              <a:t>Aanhechting</a:t>
            </a:r>
          </a:p>
          <a:p>
            <a:r>
              <a:rPr lang="nl-NL" altLang="nl-NL" smtClean="0"/>
              <a:t>Beweging</a:t>
            </a:r>
          </a:p>
          <a:p>
            <a:r>
              <a:rPr lang="nl-NL" altLang="nl-NL" smtClean="0"/>
              <a:t>Bescherming</a:t>
            </a:r>
          </a:p>
          <a:p>
            <a:r>
              <a:rPr lang="nl-NL" altLang="nl-NL" smtClean="0"/>
              <a:t>Vorming bloedcellen</a:t>
            </a:r>
          </a:p>
        </p:txBody>
      </p:sp>
      <p:pic>
        <p:nvPicPr>
          <p:cNvPr id="190469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063"/>
            <a:ext cx="1801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8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mtClean="0"/>
              <a:t>Botten</a:t>
            </a:r>
          </a:p>
        </p:txBody>
      </p:sp>
      <p:pic>
        <p:nvPicPr>
          <p:cNvPr id="191491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916832"/>
            <a:ext cx="2708275" cy="4114800"/>
          </a:xfrm>
        </p:spPr>
      </p:pic>
      <p:sp>
        <p:nvSpPr>
          <p:cNvPr id="512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51275" y="404813"/>
            <a:ext cx="4987925" cy="6453187"/>
          </a:xfrm>
        </p:spPr>
        <p:txBody>
          <a:bodyPr/>
          <a:lstStyle/>
          <a:p>
            <a:pPr>
              <a:defRPr/>
            </a:pPr>
            <a:r>
              <a:rPr lang="nl-NL" altLang="nl-NL" dirty="0" smtClean="0"/>
              <a:t>Botten zijn rijk doorbloed en hebben een hoge stofwisseling.</a:t>
            </a:r>
          </a:p>
          <a:p>
            <a:pPr>
              <a:defRPr/>
            </a:pPr>
            <a:r>
              <a:rPr lang="nl-NL" altLang="nl-NL" dirty="0" err="1" smtClean="0"/>
              <a:t>Botvretende</a:t>
            </a:r>
            <a:r>
              <a:rPr lang="nl-NL" altLang="nl-NL" dirty="0" smtClean="0"/>
              <a:t> en botvormende cellen zorgen voor constante vernieuwing. </a:t>
            </a:r>
          </a:p>
          <a:p>
            <a:pPr>
              <a:defRPr/>
            </a:pPr>
            <a:r>
              <a:rPr lang="nl-NL" altLang="nl-NL" dirty="0" smtClean="0">
                <a:solidFill>
                  <a:schemeClr val="accent1">
                    <a:lumMod val="50000"/>
                  </a:schemeClr>
                </a:solidFill>
              </a:rPr>
              <a:t>Bot elastisch door lijmstoffen en hard door kalkzouten. Baby’s hebben meer lijmstof, ouderen </a:t>
            </a:r>
            <a:r>
              <a:rPr lang="nl-NL" altLang="nl-NL" dirty="0" smtClean="0">
                <a:solidFill>
                  <a:schemeClr val="accent1">
                    <a:lumMod val="50000"/>
                  </a:schemeClr>
                </a:solidFill>
              </a:rPr>
              <a:t>veel minder.</a:t>
            </a:r>
            <a:endParaRPr lang="nl-NL" altLang="nl-N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nl-NL" altLang="nl-NL" dirty="0" smtClean="0">
                <a:solidFill>
                  <a:schemeClr val="accent1">
                    <a:lumMod val="50000"/>
                  </a:schemeClr>
                </a:solidFill>
              </a:rPr>
              <a:t>Botten zijn zo sterk door die combinatie &amp; het feit dat ze </a:t>
            </a:r>
            <a:r>
              <a:rPr lang="nl-NL" altLang="nl-NL" b="1" u="sng" dirty="0" smtClean="0">
                <a:solidFill>
                  <a:schemeClr val="accent1">
                    <a:lumMod val="50000"/>
                  </a:schemeClr>
                </a:solidFill>
              </a:rPr>
              <a:t>gebogen</a:t>
            </a:r>
            <a:r>
              <a:rPr lang="nl-NL" altLang="nl-NL" dirty="0" smtClean="0">
                <a:solidFill>
                  <a:schemeClr val="accent1">
                    <a:lumMod val="50000"/>
                  </a:schemeClr>
                </a:solidFill>
              </a:rPr>
              <a:t> zijn.</a:t>
            </a:r>
          </a:p>
          <a:p>
            <a:pPr>
              <a:defRPr/>
            </a:pPr>
            <a:r>
              <a:rPr lang="nl-NL" altLang="nl-NL" dirty="0" smtClean="0">
                <a:solidFill>
                  <a:schemeClr val="accent1">
                    <a:lumMod val="50000"/>
                  </a:schemeClr>
                </a:solidFill>
              </a:rPr>
              <a:t>Bij ouderen wordt bot poreus door verminderd kalk</a:t>
            </a:r>
          </a:p>
        </p:txBody>
      </p:sp>
      <p:pic>
        <p:nvPicPr>
          <p:cNvPr id="191493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063"/>
            <a:ext cx="1801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5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nl-NL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smtClean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Anatomie en fysiologie</a:t>
            </a:r>
          </a:p>
        </p:txBody>
      </p:sp>
      <p:pic>
        <p:nvPicPr>
          <p:cNvPr id="192517" name="Picture 4" descr="osteopor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8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dirty="0" smtClean="0"/>
              <a:t>Soorten &amp; Voorbeelden beenderen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554663" cy="4530725"/>
          </a:xfrm>
        </p:spPr>
        <p:txBody>
          <a:bodyPr/>
          <a:lstStyle/>
          <a:p>
            <a:pPr eaLnBrk="1" hangingPunct="1">
              <a:defRPr/>
            </a:pPr>
            <a:r>
              <a:rPr lang="nl-NL" sz="2400" dirty="0" smtClean="0"/>
              <a:t>Het schouderblad is een </a:t>
            </a:r>
            <a:r>
              <a:rPr lang="nl-NL" sz="2400" u="sng" dirty="0" smtClean="0"/>
              <a:t>plat been</a:t>
            </a:r>
            <a:r>
              <a:rPr lang="nl-NL" sz="2400" dirty="0" smtClean="0"/>
              <a:t>. In platte beenderen zit rood beenmerg. Hier wordt bloed gevormd uit bloedstamcellen.</a:t>
            </a:r>
          </a:p>
          <a:p>
            <a:pPr eaLnBrk="1" hangingPunct="1">
              <a:defRPr/>
            </a:pPr>
            <a:r>
              <a:rPr lang="nl-NL" sz="2400" dirty="0" smtClean="0"/>
              <a:t>Een wervel is een </a:t>
            </a:r>
            <a:r>
              <a:rPr lang="nl-NL" sz="2400" u="sng" dirty="0" smtClean="0"/>
              <a:t>onregelmatig been.</a:t>
            </a:r>
          </a:p>
          <a:p>
            <a:pPr eaLnBrk="1" hangingPunct="1">
              <a:defRPr/>
            </a:pPr>
            <a:r>
              <a:rPr lang="nl-NL" sz="2400" dirty="0" smtClean="0"/>
              <a:t>Het dijbeen is een lang </a:t>
            </a:r>
            <a:r>
              <a:rPr lang="nl-NL" sz="2400" u="sng" dirty="0" smtClean="0"/>
              <a:t>pijpbeen.</a:t>
            </a:r>
            <a:r>
              <a:rPr lang="nl-NL" sz="2400" dirty="0" smtClean="0"/>
              <a:t> Vlak voor het einde zitten groeischijven. Als deze heel hard groeien kan dit pijn doen (groeipijn). </a:t>
            </a:r>
            <a:endParaRPr lang="nl-NL" sz="2400" u="sng" dirty="0" smtClean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Anatomie en fysiologie</a:t>
            </a:r>
          </a:p>
        </p:txBody>
      </p:sp>
      <p:pic>
        <p:nvPicPr>
          <p:cNvPr id="1935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3048000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Hoe zijn botten verbonden?</a:t>
            </a:r>
          </a:p>
        </p:txBody>
      </p:sp>
      <p:pic>
        <p:nvPicPr>
          <p:cNvPr id="194563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56" y="2060848"/>
            <a:ext cx="4896544" cy="2453617"/>
          </a:xfrm>
        </p:spPr>
      </p:pic>
      <p:pic>
        <p:nvPicPr>
          <p:cNvPr id="194564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063"/>
            <a:ext cx="1801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124075" y="4797425"/>
            <a:ext cx="58324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Botten kunnen vergroeid zijn, bijna vergroeid (naadverbinding), met weefsel vastzitten, of met een </a:t>
            </a:r>
            <a:r>
              <a:rPr lang="nl-NL" sz="2400" dirty="0" smtClean="0">
                <a:solidFill>
                  <a:schemeClr val="accent1">
                    <a:lumMod val="50000"/>
                  </a:schemeClr>
                </a:solidFill>
              </a:rPr>
              <a:t>GEWRICHT</a:t>
            </a:r>
          </a:p>
          <a:p>
            <a:pPr>
              <a:defRPr/>
            </a:pPr>
            <a:r>
              <a:rPr lang="nl-NL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(5 soorten).</a:t>
            </a:r>
          </a:p>
        </p:txBody>
      </p:sp>
    </p:spTree>
    <p:extLst>
      <p:ext uri="{BB962C8B-B14F-4D97-AF65-F5344CB8AC3E}">
        <p14:creationId xmlns:p14="http://schemas.microsoft.com/office/powerpoint/2010/main" val="18567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smtClean="0"/>
              <a:t>Gewricht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362950" cy="5517232"/>
          </a:xfrm>
        </p:spPr>
        <p:txBody>
          <a:bodyPr/>
          <a:lstStyle/>
          <a:p>
            <a:pPr eaLnBrk="1" hangingPunct="1">
              <a:defRPr/>
            </a:pPr>
            <a:r>
              <a:rPr lang="nl-NL" sz="2400" dirty="0" smtClean="0"/>
              <a:t>Een beweeglijke verbinding tussen twee of meer beenstukken. </a:t>
            </a:r>
          </a:p>
          <a:p>
            <a:pPr eaLnBrk="1" hangingPunct="1">
              <a:defRPr/>
            </a:pPr>
            <a:r>
              <a:rPr lang="nl-NL" sz="2400" dirty="0" smtClean="0"/>
              <a:t>De botuiteinden liggen in een gewricht tegen elkaar aan en passen op elkaar. Gelukkig zit er een (elastisch/taai) kraakbeenlaagje tussen zodat de botten zelf niet op elkaar schuren).</a:t>
            </a:r>
          </a:p>
          <a:p>
            <a:pPr eaLnBrk="1" hangingPunct="1">
              <a:defRPr/>
            </a:pPr>
            <a:r>
              <a:rPr lang="nl-NL" sz="2400" dirty="0" smtClean="0"/>
              <a:t>Vaak is het ene hol en het andere bol.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Anatomie en fysiologie</a:t>
            </a:r>
          </a:p>
        </p:txBody>
      </p:sp>
      <p:pic>
        <p:nvPicPr>
          <p:cNvPr id="195589" name="Picture 4" descr="kop_en_sc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4038"/>
            <a:ext cx="3529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0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4202113"/>
            <a:ext cx="35067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9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mtClean="0"/>
              <a:t>Soorten gewrichten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/>
              <a:t>Kogelgewricht</a:t>
            </a:r>
            <a:r>
              <a:rPr lang="nl-NL" sz="1800" dirty="0" smtClean="0"/>
              <a:t> (bv schouder/arm)</a:t>
            </a:r>
            <a:endParaRPr lang="nl-NL" dirty="0" smtClean="0"/>
          </a:p>
          <a:p>
            <a:pPr eaLnBrk="1" hangingPunct="1">
              <a:defRPr/>
            </a:pPr>
            <a:r>
              <a:rPr lang="nl-NL" sz="2000" dirty="0" smtClean="0"/>
              <a:t>Zadelgewricht (handwortel/duim)</a:t>
            </a:r>
          </a:p>
          <a:p>
            <a:pPr eaLnBrk="1" hangingPunct="1">
              <a:defRPr/>
            </a:pPr>
            <a:r>
              <a:rPr lang="nl-NL" dirty="0" smtClean="0"/>
              <a:t>Scharniergewricht</a:t>
            </a:r>
            <a:r>
              <a:rPr lang="nl-NL" sz="1800" dirty="0" smtClean="0"/>
              <a:t> (bv </a:t>
            </a:r>
            <a:r>
              <a:rPr lang="nl-NL" sz="1800" dirty="0" err="1" smtClean="0"/>
              <a:t>elleboog</a:t>
            </a:r>
            <a:r>
              <a:rPr lang="nl-NL" sz="1800" dirty="0" smtClean="0"/>
              <a:t>, knie))</a:t>
            </a:r>
            <a:endParaRPr lang="nl-NL" dirty="0" smtClean="0"/>
          </a:p>
          <a:p>
            <a:pPr eaLnBrk="1" hangingPunct="1">
              <a:defRPr/>
            </a:pPr>
            <a:r>
              <a:rPr lang="nl-NL" dirty="0" smtClean="0"/>
              <a:t>Rolgewricht</a:t>
            </a:r>
            <a:r>
              <a:rPr lang="nl-NL" sz="1800" dirty="0" smtClean="0"/>
              <a:t> (spaakbeen/ellepijp)</a:t>
            </a:r>
            <a:endParaRPr lang="nl-NL" dirty="0" smtClean="0"/>
          </a:p>
          <a:p>
            <a:pPr eaLnBrk="1" hangingPunct="1">
              <a:defRPr/>
            </a:pPr>
            <a:r>
              <a:rPr lang="nl-NL" sz="2000" dirty="0" smtClean="0"/>
              <a:t>Facetgewricht (ts wervellichamen)</a:t>
            </a:r>
          </a:p>
          <a:p>
            <a:pPr eaLnBrk="1" hangingPunct="1">
              <a:defRPr/>
            </a:pPr>
            <a:endParaRPr lang="nl-NL" sz="160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Anatomie en fysiologie</a:t>
            </a:r>
          </a:p>
        </p:txBody>
      </p:sp>
      <p:pic>
        <p:nvPicPr>
          <p:cNvPr id="196613" name="Picture 4" descr="gewrichten en verbindi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125538"/>
            <a:ext cx="32400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4" name="Picture 5" descr="rolgewr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3925888"/>
            <a:ext cx="32416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1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Elementai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610</Words>
  <Application>Microsoft Office PowerPoint</Application>
  <PresentationFormat>Diavoorstelling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Stroom</vt:lpstr>
      <vt:lpstr>Orgaanstelsels b</vt:lpstr>
      <vt:lpstr>Stevigheid en beweging</vt:lpstr>
      <vt:lpstr>Skelet</vt:lpstr>
      <vt:lpstr>Botten</vt:lpstr>
      <vt:lpstr>PowerPoint-presentatie</vt:lpstr>
      <vt:lpstr>Soorten &amp; Voorbeelden beenderen</vt:lpstr>
      <vt:lpstr>Hoe zijn botten verbonden?</vt:lpstr>
      <vt:lpstr>Gewricht</vt:lpstr>
      <vt:lpstr>Soorten gewrichten</vt:lpstr>
      <vt:lpstr>PowerPoint-presentatie</vt:lpstr>
      <vt:lpstr>Krommingen in de wervelkolom</vt:lpstr>
      <vt:lpstr>Hernia</vt:lpstr>
      <vt:lpstr>Spieren (640 !!) </vt:lpstr>
      <vt:lpstr>Spieropbouw</vt:lpstr>
      <vt:lpstr>Spannen en ontspannen</vt:lpstr>
      <vt:lpstr>Werking spierweefsel</vt:lpstr>
      <vt:lpstr>PowerPoint-presentatie</vt:lpstr>
      <vt:lpstr>Stofwisselingsniveau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Orgaanstelsels b</dc:title>
  <dc:creator>Bakker,C.M.</dc:creator>
  <cp:lastModifiedBy>Bakker,C.M.</cp:lastModifiedBy>
  <cp:revision>2</cp:revision>
  <dcterms:created xsi:type="dcterms:W3CDTF">2016-05-22T19:02:23Z</dcterms:created>
  <dcterms:modified xsi:type="dcterms:W3CDTF">2016-05-22T19:57:15Z</dcterms:modified>
</cp:coreProperties>
</file>